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95" r:id="rId3"/>
    <p:sldId id="333" r:id="rId4"/>
    <p:sldId id="334" r:id="rId5"/>
    <p:sldId id="399" r:id="rId6"/>
    <p:sldId id="494" r:id="rId7"/>
    <p:sldId id="932" r:id="rId8"/>
    <p:sldId id="93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874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43"/>
    <a:srgbClr val="E77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003"/>
    <p:restoredTop sz="94662"/>
  </p:normalViewPr>
  <p:slideViewPr>
    <p:cSldViewPr>
      <p:cViewPr varScale="1">
        <p:scale>
          <a:sx n="153" d="100"/>
          <a:sy n="153" d="100"/>
        </p:scale>
        <p:origin x="2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DA02-9FB5-A247-B8DE-FA5177B987FB}" type="datetimeFigureOut">
              <a:rPr lang="de-DE" smtClean="0"/>
              <a:t>24.01.25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CC19-616F-4B44-87F4-2D65C62E24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495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DE833-CBFA-441F-8B25-37BF91D86A82}" type="datetimeFigureOut">
              <a:rPr lang="de-DE" smtClean="0"/>
              <a:t>24.01.25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FC8FD-BD4F-4301-989B-93B488BE33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997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685817" indent="-263776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55103" indent="-211021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77145" indent="-211021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899186" indent="-211021"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72E3A0-4BCA-A348-B171-4AFAC4CAF790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01054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3528" y="3298676"/>
            <a:ext cx="7336904" cy="706388"/>
          </a:xfrm>
        </p:spPr>
        <p:txBody>
          <a:bodyPr>
            <a:normAutofit/>
          </a:bodyPr>
          <a:lstStyle>
            <a:lvl1pPr marL="342900" indent="-342900" algn="l">
              <a:buClrTx/>
              <a:buFont typeface="Symbol" charset="2"/>
              <a:buChar char="-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95536" y="616021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59575C-F866-C641-A0D9-12649B21AD7C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300192" y="260648"/>
            <a:ext cx="2880320" cy="1656184"/>
            <a:chOff x="3059832" y="476672"/>
            <a:chExt cx="2880320" cy="1656184"/>
          </a:xfrm>
        </p:grpSpPr>
        <p:sp>
          <p:nvSpPr>
            <p:cNvPr id="8" name="Rechteck 7"/>
            <p:cNvSpPr/>
            <p:nvPr userDrawn="1"/>
          </p:nvSpPr>
          <p:spPr>
            <a:xfrm>
              <a:off x="3059832" y="476672"/>
              <a:ext cx="2880320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181" y="564208"/>
              <a:ext cx="2487613" cy="140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55" y="6165304"/>
            <a:ext cx="86455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95536" y="6525344"/>
            <a:ext cx="2329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Christophorus Hospiz Verein e.V. München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01054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1. Kapitel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0675" y="260648"/>
            <a:ext cx="7696944" cy="706388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 des Vortrages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55" y="6165304"/>
            <a:ext cx="86455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95536" y="6525344"/>
            <a:ext cx="2329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Christophorus Hospiz Verein e.V. München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79158E-D4B7-034D-BCE1-317724DC972E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7FFD74D4-9769-4A0C-8A1D-61D58DD143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538660" y="6453916"/>
            <a:ext cx="2498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Christophorus Hospiz Verein e.V. München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4449" cy="6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54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6600"/>
              </a:buClr>
              <a:buFont typeface="Calibri" panose="020F0502020204030204" pitchFamily="34" charset="0"/>
              <a:buChar char="●"/>
              <a:defRPr sz="2400"/>
            </a:lvl1pPr>
            <a:lvl2pPr>
              <a:buClr>
                <a:srgbClr val="FF6600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C5D97F-83A4-5547-9F01-86AD475280E6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lang="de-DE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FFD74D4-9769-4A0C-8A1D-61D58DD14375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8" name="Rechteck 7"/>
          <p:cNvSpPr/>
          <p:nvPr userDrawn="1"/>
        </p:nvSpPr>
        <p:spPr>
          <a:xfrm>
            <a:off x="3538660" y="6453916"/>
            <a:ext cx="2498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Christophorus Hospiz Verein e.V. München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/>
          <p:cNvSpPr/>
          <p:nvPr userDrawn="1"/>
        </p:nvSpPr>
        <p:spPr>
          <a:xfrm>
            <a:off x="-684584" y="1268760"/>
            <a:ext cx="9793088" cy="720080"/>
          </a:xfrm>
          <a:prstGeom prst="arc">
            <a:avLst>
              <a:gd name="adj1" fmla="val 10950197"/>
              <a:gd name="adj2" fmla="val 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4449" cy="6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43192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9D9391-4A66-AE4D-9AD6-961936DEF985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algn="r" defTabSz="914400" rtl="0" eaLnBrk="1" latinLnBrk="0" hangingPunct="1">
              <a:defRPr lang="de-DE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FFD74D4-9769-4A0C-8A1D-61D58DD14375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8" name="Rechteck 7"/>
          <p:cNvSpPr/>
          <p:nvPr userDrawn="1"/>
        </p:nvSpPr>
        <p:spPr>
          <a:xfrm>
            <a:off x="3538660" y="6453916"/>
            <a:ext cx="2498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Christophorus Hospiz Verein e.V. München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/>
          <p:cNvSpPr/>
          <p:nvPr userDrawn="1"/>
        </p:nvSpPr>
        <p:spPr>
          <a:xfrm>
            <a:off x="-684584" y="1268760"/>
            <a:ext cx="9793088" cy="720080"/>
          </a:xfrm>
          <a:prstGeom prst="arc">
            <a:avLst>
              <a:gd name="adj1" fmla="val 10950197"/>
              <a:gd name="adj2" fmla="val 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6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94449" cy="6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195736" y="1772841"/>
            <a:ext cx="4824412" cy="28082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1475656" y="4654079"/>
            <a:ext cx="6264275" cy="719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FF6600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1475657" y="5445125"/>
            <a:ext cx="6264994" cy="5048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41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01054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Vielen Dank für Ihre Aufmerksamkeit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95536" y="616021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F29BD-6848-3642-8FCB-3F0899A47DBF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300192" y="260648"/>
            <a:ext cx="2880320" cy="1656184"/>
            <a:chOff x="3059832" y="476672"/>
            <a:chExt cx="2880320" cy="1656184"/>
          </a:xfrm>
        </p:grpSpPr>
        <p:sp>
          <p:nvSpPr>
            <p:cNvPr id="8" name="Rechteck 7"/>
            <p:cNvSpPr/>
            <p:nvPr userDrawn="1"/>
          </p:nvSpPr>
          <p:spPr>
            <a:xfrm>
              <a:off x="3059832" y="476672"/>
              <a:ext cx="2880320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181" y="564208"/>
              <a:ext cx="2487613" cy="140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55" y="6165304"/>
            <a:ext cx="86455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95536" y="6525344"/>
            <a:ext cx="23294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Christophorus Hospiz Verein e.V. München</a:t>
            </a:r>
          </a:p>
        </p:txBody>
      </p:sp>
    </p:spTree>
    <p:extLst>
      <p:ext uri="{BB962C8B-B14F-4D97-AF65-F5344CB8AC3E}">
        <p14:creationId xmlns:p14="http://schemas.microsoft.com/office/powerpoint/2010/main" val="28340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3A75-4566-8F42-9A7B-CE669432FB4E}" type="datetime1">
              <a:rPr lang="de-DE" smtClean="0"/>
              <a:t>24.01.25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908175" y="2133600"/>
            <a:ext cx="5976938" cy="367188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87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255-2301-9140-BFC8-B0E537F532BE}" type="datetimeFigureOut">
              <a:rPr lang="de-DE" smtClean="0"/>
              <a:t>24.01.25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10467-E7CB-384E-9DD1-91F3261DE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81200"/>
            <a:ext cx="4106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4550" y="1981200"/>
            <a:ext cx="41084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1D683A-57D1-DD40-5B25-3DDCA828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D4ECBF-C66B-ABEB-1045-8FA86777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30B25B-77F0-CC4E-A728-F8D2C77F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FBE8-6E09-3945-8C77-77648A764851}" type="slidenum">
              <a:rPr lang="de-DE" altLang="de-DE"/>
              <a:pPr/>
              <a:t>‹Nr.›</a:t>
            </a:fld>
            <a:endParaRPr lang="de-DE" altLang="de-DE" sz="14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8671-3BC8-4FEA-AE96-10941FC378CD}" type="datetimeFigureOut">
              <a:rPr lang="de-DE" smtClean="0"/>
              <a:t>24.01.25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8D93-71C2-402B-BCE0-638555DD9A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96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3A75-4566-8F42-9A7B-CE669432FB4E}" type="datetime1">
              <a:rPr lang="de-DE" smtClean="0"/>
              <a:t>24.01.25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lvl="0" defTabSz="457200">
              <a:spcBef>
                <a:spcPts val="0"/>
              </a:spcBef>
            </a:pPr>
            <a:r>
              <a:rPr lang="de-DE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Am Ende einfach einschlafen?</a:t>
            </a:r>
            <a:br>
              <a:rPr lang="de-DE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de-D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Wunsch und Wirklichkeit von palliativer Sedierung</a:t>
            </a:r>
            <a:endParaRPr lang="de-DE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55576" y="4509120"/>
            <a:ext cx="6192688" cy="160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Josef Hell</a:t>
            </a:r>
            <a:br>
              <a:rPr lang="de-DE" alt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Anästhesist, Palliativmediziner im SAPV-Team </a:t>
            </a:r>
            <a:b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Christophorus-Hospizverein München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93AE-F557-1544-AFB9-8866067F41A0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4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überwachter</a:t>
            </a:r>
            <a:r>
              <a:rPr lang="de-DE" sz="2800" dirty="0"/>
              <a:t> Einsatz von Medikamenten</a:t>
            </a:r>
          </a:p>
          <a:p>
            <a:r>
              <a:rPr lang="de-DE" sz="2800" dirty="0"/>
              <a:t>Ziel: vermindertes oder aufgehobenes  Bewusstsein</a:t>
            </a:r>
          </a:p>
          <a:p>
            <a:r>
              <a:rPr lang="de-DE" sz="2800" dirty="0"/>
              <a:t>Reduktion der Symptomlast bei anderweitig </a:t>
            </a:r>
            <a:r>
              <a:rPr lang="de-DE" sz="2800" dirty="0" err="1"/>
              <a:t>therapierefraktären</a:t>
            </a:r>
            <a:r>
              <a:rPr lang="de-DE" sz="2800" dirty="0"/>
              <a:t> Situationen</a:t>
            </a:r>
          </a:p>
        </p:txBody>
      </p:sp>
    </p:spTree>
    <p:extLst>
      <p:ext uri="{BB962C8B-B14F-4D97-AF65-F5344CB8AC3E}">
        <p14:creationId xmlns:p14="http://schemas.microsoft.com/office/powerpoint/2010/main" val="76388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Sedierung - Indikation allgemein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kurzfristige Sedierung </a:t>
            </a:r>
            <a:r>
              <a:rPr lang="de-DE" sz="2800" dirty="0" err="1"/>
              <a:t>für</a:t>
            </a:r>
            <a:r>
              <a:rPr lang="de-DE" sz="2800" dirty="0"/>
              <a:t> belastende Behandlungen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Behandlung von Brandverletzten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/>
              <a:t>Entwöhnung</a:t>
            </a:r>
            <a:r>
              <a:rPr lang="de-DE" sz="2800" dirty="0"/>
              <a:t> von Beatmung am Lebensende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/>
              <a:t>refraktäre</a:t>
            </a:r>
            <a:r>
              <a:rPr lang="de-DE" sz="2800" dirty="0"/>
              <a:t> Symptome in der Finalphase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Notfallsituationen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Erholung von belastenden </a:t>
            </a:r>
            <a:r>
              <a:rPr lang="de-DE" sz="2800" dirty="0" err="1"/>
              <a:t>Zuständen</a:t>
            </a:r>
            <a:r>
              <a:rPr lang="de-DE" sz="2800" dirty="0"/>
              <a:t> (zwischenzeitlich)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psychische und existenzielle Krisen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1049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Indikation (palliativmedizinisch)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körperliche</a:t>
            </a:r>
            <a:r>
              <a:rPr lang="de-DE" sz="2800" dirty="0"/>
              <a:t> Symptome</a:t>
            </a:r>
          </a:p>
          <a:p>
            <a:pPr lvl="1"/>
            <a:r>
              <a:rPr lang="de-DE" sz="2400" dirty="0"/>
              <a:t>schwere Atemnot, schwierig zu behandelnde </a:t>
            </a:r>
            <a:r>
              <a:rPr lang="de-DE" sz="2400" dirty="0" err="1"/>
              <a:t>Schmerzzustände</a:t>
            </a:r>
            <a:r>
              <a:rPr lang="de-DE" sz="2400" dirty="0"/>
              <a:t>, Myoklonien sowie </a:t>
            </a:r>
            <a:r>
              <a:rPr lang="de-DE" sz="2400" dirty="0" err="1"/>
              <a:t>Übelkeit</a:t>
            </a:r>
            <a:r>
              <a:rPr lang="de-DE" sz="2400" dirty="0"/>
              <a:t> und Erbrechen</a:t>
            </a:r>
          </a:p>
          <a:p>
            <a:r>
              <a:rPr lang="de-DE" sz="2800" dirty="0"/>
              <a:t>therapieresistente psychiatrische Symptome</a:t>
            </a:r>
          </a:p>
          <a:p>
            <a:pPr lvl="1"/>
            <a:r>
              <a:rPr lang="de-DE" sz="2400" dirty="0"/>
              <a:t>v.a. </a:t>
            </a:r>
            <a:r>
              <a:rPr lang="de-DE" sz="2400" dirty="0" err="1"/>
              <a:t>Unruhezustände</a:t>
            </a:r>
            <a:r>
              <a:rPr lang="de-DE" sz="2400" dirty="0"/>
              <a:t> und Delir</a:t>
            </a:r>
          </a:p>
          <a:p>
            <a:r>
              <a:rPr lang="de-DE" sz="2800" dirty="0"/>
              <a:t>psychische Symptome</a:t>
            </a:r>
          </a:p>
          <a:p>
            <a:pPr lvl="1"/>
            <a:r>
              <a:rPr lang="de-DE" sz="2400" dirty="0"/>
              <a:t>Angst und existenzielles Leid im Vordergrund</a:t>
            </a:r>
          </a:p>
        </p:txBody>
      </p:sp>
    </p:spTree>
    <p:extLst>
      <p:ext uri="{BB962C8B-B14F-4D97-AF65-F5344CB8AC3E}">
        <p14:creationId xmlns:p14="http://schemas.microsoft.com/office/powerpoint/2010/main" val="256193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Indikation (palliativmedizinisch)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Feststellung des </a:t>
            </a:r>
            <a:r>
              <a:rPr lang="de-DE" sz="2800" dirty="0" err="1"/>
              <a:t>therapierefraktären</a:t>
            </a:r>
            <a:r>
              <a:rPr lang="de-DE" sz="2800" dirty="0"/>
              <a:t> Zustandes:</a:t>
            </a:r>
            <a:br>
              <a:rPr lang="de-DE" sz="2800" dirty="0"/>
            </a:br>
            <a:r>
              <a:rPr lang="de-DE" sz="2800" dirty="0"/>
              <a:t>bei isoliert auftretenden psychiatrischen / bei psychischen Symptomen schwierig, </a:t>
            </a:r>
            <a:br>
              <a:rPr lang="de-DE" sz="2800" dirty="0"/>
            </a:br>
            <a:r>
              <a:rPr lang="de-DE" sz="2800" dirty="0"/>
              <a:t>teilweise auch </a:t>
            </a:r>
            <a:r>
              <a:rPr lang="de-DE" sz="2800" dirty="0" err="1"/>
              <a:t>unmöglich</a:t>
            </a:r>
            <a:r>
              <a:rPr lang="de-DE" sz="2800" dirty="0"/>
              <a:t>. </a:t>
            </a:r>
          </a:p>
          <a:p>
            <a:r>
              <a:rPr lang="de-DE" sz="2800" dirty="0"/>
              <a:t>Indikation analog jeder medizinische Maßnahme</a:t>
            </a:r>
            <a:br>
              <a:rPr lang="de-DE" sz="2800" dirty="0"/>
            </a:br>
            <a:r>
              <a:rPr lang="de-DE" sz="2800" dirty="0">
                <a:sym typeface="Wingdings" pitchFamily="2" charset="2"/>
              </a:rPr>
              <a:t> Behandlungsvorschlag an </a:t>
            </a:r>
            <a:r>
              <a:rPr lang="de-DE" sz="2800" dirty="0" err="1">
                <a:sym typeface="Wingdings" pitchFamily="2" charset="2"/>
              </a:rPr>
              <a:t>Patient:in</a:t>
            </a:r>
            <a:r>
              <a:rPr lang="de-DE" sz="2800" dirty="0">
                <a:sym typeface="Wingdings" pitchFamily="2" charset="2"/>
              </a:rPr>
              <a:t> / </a:t>
            </a:r>
            <a:r>
              <a:rPr lang="de-DE" sz="2800" dirty="0" err="1">
                <a:sym typeface="Wingdings" pitchFamily="2" charset="2"/>
              </a:rPr>
              <a:t>Stellvertreter:in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2036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32" y="1251286"/>
            <a:ext cx="9011336" cy="5470355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9766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Existenzielles Leid</a:t>
            </a:r>
          </a:p>
        </p:txBody>
      </p:sp>
    </p:spTree>
    <p:extLst>
      <p:ext uri="{BB962C8B-B14F-4D97-AF65-F5344CB8AC3E}">
        <p14:creationId xmlns:p14="http://schemas.microsoft.com/office/powerpoint/2010/main" val="331411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2126"/>
            <a:ext cx="9013637" cy="4154905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9766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Existenzielles Leid</a:t>
            </a:r>
          </a:p>
        </p:txBody>
      </p:sp>
    </p:spTree>
    <p:extLst>
      <p:ext uri="{BB962C8B-B14F-4D97-AF65-F5344CB8AC3E}">
        <p14:creationId xmlns:p14="http://schemas.microsoft.com/office/powerpoint/2010/main" val="2047021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Ethischer Konflikt:</a:t>
            </a:r>
            <a:br>
              <a:rPr lang="de-DE" sz="2800" dirty="0"/>
            </a:br>
            <a:r>
              <a:rPr lang="de-DE" sz="2800" dirty="0"/>
              <a:t>Leiden lindern ↔Nicht-Schaden-Wollen</a:t>
            </a:r>
          </a:p>
          <a:p>
            <a:r>
              <a:rPr lang="de-DE" sz="2800" dirty="0"/>
              <a:t>Viele Verbesserungsmöglichkeiten:</a:t>
            </a:r>
            <a:br>
              <a:rPr lang="de-DE" sz="2800" dirty="0"/>
            </a:br>
            <a:r>
              <a:rPr lang="de-DE" sz="2800" dirty="0"/>
              <a:t>medizinisch, emotional, Konfliktlösung, psychosozial</a:t>
            </a:r>
          </a:p>
          <a:p>
            <a:r>
              <a:rPr lang="de-DE" sz="2800" dirty="0"/>
              <a:t>Ist palliative Sedierung unangemessen?</a:t>
            </a:r>
            <a:br>
              <a:rPr lang="de-DE" sz="2800" dirty="0"/>
            </a:br>
            <a:r>
              <a:rPr lang="de-DE" sz="2800" dirty="0"/>
              <a:t>Letztlich nicht anders als bei Blutung oder refraktärem Schmerz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9766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Existenzielles Leid</a:t>
            </a:r>
          </a:p>
        </p:txBody>
      </p:sp>
    </p:spTree>
    <p:extLst>
      <p:ext uri="{BB962C8B-B14F-4D97-AF65-F5344CB8AC3E}">
        <p14:creationId xmlns:p14="http://schemas.microsoft.com/office/powerpoint/2010/main" val="291964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Voraussetzung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9771"/>
          </a:xfrm>
        </p:spPr>
        <p:txBody>
          <a:bodyPr>
            <a:normAutofit/>
          </a:bodyPr>
          <a:lstStyle/>
          <a:p>
            <a:r>
              <a:rPr lang="de-DE" sz="2800" dirty="0"/>
              <a:t>Die </a:t>
            </a:r>
            <a:r>
              <a:rPr lang="de-DE" sz="2800" dirty="0" err="1"/>
              <a:t>lebensverlängernde</a:t>
            </a:r>
            <a:r>
              <a:rPr lang="de-DE" sz="2800" dirty="0"/>
              <a:t> Behandlung ist sinnlos geworden und würde nur noch ihr/sein Leiden und Sterben </a:t>
            </a:r>
            <a:r>
              <a:rPr lang="de-DE" sz="2800" dirty="0" err="1"/>
              <a:t>verlängern</a:t>
            </a:r>
            <a:r>
              <a:rPr lang="de-DE" sz="2800" dirty="0"/>
              <a:t>. </a:t>
            </a:r>
          </a:p>
          <a:p>
            <a:r>
              <a:rPr lang="de-DE" sz="2800" dirty="0" err="1"/>
              <a:t>Patient:in</a:t>
            </a:r>
            <a:r>
              <a:rPr lang="de-DE" sz="2800" dirty="0"/>
              <a:t> oder juristische/</a:t>
            </a:r>
            <a:r>
              <a:rPr lang="de-DE" sz="2800" dirty="0" err="1"/>
              <a:t>r</a:t>
            </a:r>
            <a:r>
              <a:rPr lang="de-DE" sz="2800" dirty="0"/>
              <a:t> </a:t>
            </a:r>
            <a:r>
              <a:rPr lang="de-DE" sz="2800" dirty="0" err="1"/>
              <a:t>Stellvertrete:in</a:t>
            </a:r>
            <a:r>
              <a:rPr lang="de-DE" sz="2800" dirty="0"/>
              <a:t> lehnt lebenserhaltende Maßnahmen ab, obwohl sie nach </a:t>
            </a:r>
            <a:r>
              <a:rPr lang="de-DE" sz="2800" dirty="0" err="1"/>
              <a:t>abwägender</a:t>
            </a:r>
            <a:r>
              <a:rPr lang="de-DE" sz="2800" dirty="0"/>
              <a:t> Betrachtung noch </a:t>
            </a:r>
            <a:r>
              <a:rPr lang="de-DE" sz="2800" dirty="0" err="1"/>
              <a:t>ärztlich</a:t>
            </a:r>
            <a:r>
              <a:rPr lang="de-DE" sz="2800" dirty="0"/>
              <a:t> indiziert sind.</a:t>
            </a:r>
            <a:br>
              <a:rPr lang="de-DE" sz="2800" dirty="0"/>
            </a:b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9650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Welchen Zeitverlauf und welche Tiefe hat sie? </a:t>
            </a:r>
          </a:p>
          <a:p>
            <a:r>
              <a:rPr lang="de-DE" sz="2800" dirty="0"/>
              <a:t>Welche Begleittherapien werden neu begonnen, </a:t>
            </a:r>
            <a:r>
              <a:rPr lang="de-DE" sz="2800" dirty="0" err="1"/>
              <a:t>fortgeführt</a:t>
            </a:r>
            <a:r>
              <a:rPr lang="de-DE" sz="2800" dirty="0"/>
              <a:t> oder beendet? </a:t>
            </a:r>
          </a:p>
          <a:p>
            <a:r>
              <a:rPr lang="de-DE" sz="2800" dirty="0"/>
              <a:t>Welche technischen und personellen </a:t>
            </a:r>
            <a:r>
              <a:rPr lang="de-DE" sz="2800" dirty="0" err="1"/>
              <a:t>Qualitätsstandards</a:t>
            </a:r>
            <a:r>
              <a:rPr lang="de-DE" sz="2800" dirty="0"/>
              <a:t> sind an ihre </a:t>
            </a:r>
            <a:r>
              <a:rPr lang="de-DE" sz="2800" dirty="0" err="1"/>
              <a:t>Durchführung</a:t>
            </a:r>
            <a:r>
              <a:rPr lang="de-DE" sz="2800" dirty="0"/>
              <a:t> zu </a:t>
            </a:r>
            <a:r>
              <a:rPr lang="de-DE" sz="2800" dirty="0" err="1"/>
              <a:t>knüpfen</a:t>
            </a:r>
            <a:r>
              <a:rPr lang="de-DE" sz="2800" dirty="0"/>
              <a:t>?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9661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Stufe I - potenziell reversibel</a:t>
            </a:r>
          </a:p>
          <a:p>
            <a:r>
              <a:rPr lang="de-DE" sz="2800" dirty="0"/>
              <a:t>sedierenden Medikamente werden langsam titriert</a:t>
            </a:r>
          </a:p>
          <a:p>
            <a:r>
              <a:rPr lang="de-DE" sz="2800" dirty="0"/>
              <a:t>intermittierende Form </a:t>
            </a:r>
          </a:p>
          <a:p>
            <a:r>
              <a:rPr lang="de-DE" sz="2800" dirty="0"/>
              <a:t>kontinuierliche, flache Sedierungsform</a:t>
            </a:r>
          </a:p>
        </p:txBody>
      </p:sp>
    </p:spTree>
    <p:extLst>
      <p:ext uri="{BB962C8B-B14F-4D97-AF65-F5344CB8AC3E}">
        <p14:creationId xmlns:p14="http://schemas.microsoft.com/office/powerpoint/2010/main" val="158205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77724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i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Worüber wir hören und sprechen werden: </a:t>
            </a:r>
            <a:br>
              <a:rPr lang="de-DE" i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</a:br>
            <a:r>
              <a:rPr lang="de-DE" i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Wenn Sterben nahe ist…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1026" y="2636838"/>
            <a:ext cx="84374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1587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Lange saßen sie dort und hatten es schwer,</a:t>
            </a:r>
            <a:b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</a:br>
            <a: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doch sie hatten es gemeinsam schwer, </a:t>
            </a:r>
            <a:b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</a:br>
            <a: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und das war ein Trost. – </a:t>
            </a:r>
            <a:b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</a:br>
            <a:r>
              <a:rPr 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Leicht war es trotzdem nicht.</a:t>
            </a:r>
            <a:r>
              <a:rPr lang="de-DE" sz="3200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3200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					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2400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Astrid Lindgren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de-DE" sz="2400" i="1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78807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Stufe II - ausreichend tiefe, kontinuierliche Sedierung</a:t>
            </a:r>
          </a:p>
          <a:p>
            <a:r>
              <a:rPr lang="de-DE" sz="2800" dirty="0"/>
              <a:t>irreversibel</a:t>
            </a:r>
          </a:p>
          <a:p>
            <a:r>
              <a:rPr lang="de-DE" sz="2800" dirty="0"/>
              <a:t>Therapieversuch reversibler Stufe soll vorausgehen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3908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Begleitende Therapien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Stufen I (reversibel)</a:t>
            </a:r>
          </a:p>
          <a:p>
            <a:r>
              <a:rPr lang="de-DE" sz="2800" dirty="0"/>
              <a:t>alle notwendigen Therapiemaßnahmen </a:t>
            </a:r>
            <a:r>
              <a:rPr lang="de-DE" sz="2800" dirty="0" err="1"/>
              <a:t>fortgeführt</a:t>
            </a:r>
            <a:r>
              <a:rPr lang="de-DE" sz="2800" dirty="0"/>
              <a:t> oder - falls sie durch die Sedierung erst erforderlich werden - neu begonnen</a:t>
            </a:r>
          </a:p>
          <a:p>
            <a:r>
              <a:rPr lang="de-DE" sz="2800" dirty="0"/>
              <a:t>Stufe II (irreversibel)</a:t>
            </a:r>
          </a:p>
          <a:p>
            <a:r>
              <a:rPr lang="de-DE" sz="2800" dirty="0"/>
              <a:t>lebenserhaltende oder -</a:t>
            </a:r>
            <a:r>
              <a:rPr lang="de-DE" sz="2800" dirty="0" err="1"/>
              <a:t>verlängernde</a:t>
            </a:r>
            <a:r>
              <a:rPr lang="de-DE" sz="2800" dirty="0"/>
              <a:t> Begleittherapie nicht indiziert – </a:t>
            </a:r>
            <a:br>
              <a:rPr lang="de-DE" sz="2800" dirty="0"/>
            </a:br>
            <a:r>
              <a:rPr lang="de-DE" sz="2800" dirty="0"/>
              <a:t>Therapieziel: Lindern von Leid am Lebensende, keine Verlängerung des Sterbeprozesses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5064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506" cy="4525963"/>
          </a:xfrm>
        </p:spPr>
        <p:txBody>
          <a:bodyPr>
            <a:normAutofit/>
          </a:bodyPr>
          <a:lstStyle/>
          <a:p>
            <a:r>
              <a:rPr lang="de-DE" sz="2800" dirty="0"/>
              <a:t>Personelle und technische Voraussetzungen</a:t>
            </a:r>
          </a:p>
          <a:p>
            <a:r>
              <a:rPr lang="de-DE" sz="2800" dirty="0"/>
              <a:t>Überwachung der Sedierungstiefe</a:t>
            </a:r>
          </a:p>
          <a:p>
            <a:r>
              <a:rPr lang="de-DE" sz="2800" dirty="0"/>
              <a:t>Klinische Beobachtung</a:t>
            </a:r>
          </a:p>
          <a:p>
            <a:r>
              <a:rPr lang="de-DE" sz="2800" dirty="0"/>
              <a:t>Richmond Agitation-</a:t>
            </a:r>
            <a:r>
              <a:rPr lang="de-DE" sz="2800" dirty="0" err="1"/>
              <a:t>Sedation</a:t>
            </a:r>
            <a:r>
              <a:rPr lang="de-DE" sz="2800" dirty="0"/>
              <a:t>-</a:t>
            </a:r>
            <a:r>
              <a:rPr lang="de-DE" sz="2800" dirty="0" err="1"/>
              <a:t>Scale</a:t>
            </a:r>
            <a:r>
              <a:rPr lang="de-DE" sz="2800" dirty="0"/>
              <a:t> (RASS)</a:t>
            </a:r>
          </a:p>
          <a:p>
            <a:endParaRPr lang="de-DE" sz="2800" dirty="0"/>
          </a:p>
        </p:txBody>
      </p:sp>
      <p:pic>
        <p:nvPicPr>
          <p:cNvPr id="1026" name="Picture 2" descr="https://www.san-erlangen.de/VirtuelleSanArena-Erlangen-Html5/png/Image3d7e595f711b4eeabd05a9e28de044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167" y="1600200"/>
            <a:ext cx="2286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2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Durchführung-Medikamente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Midazolam</a:t>
            </a:r>
            <a:r>
              <a:rPr lang="de-DE" sz="2800" b="1" dirty="0"/>
              <a:t> </a:t>
            </a:r>
          </a:p>
          <a:p>
            <a:r>
              <a:rPr lang="de-DE" sz="2800" dirty="0" err="1"/>
              <a:t>Levomepromazin</a:t>
            </a:r>
            <a:endParaRPr lang="de-DE" sz="2800" dirty="0"/>
          </a:p>
          <a:p>
            <a:r>
              <a:rPr lang="de-DE" sz="2800" dirty="0"/>
              <a:t>Propofol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7369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Psychosoziale Begleitung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Hoher Stellenwert</a:t>
            </a:r>
          </a:p>
          <a:p>
            <a:r>
              <a:rPr lang="de-DE" sz="2800" dirty="0"/>
              <a:t>Fehlende Kommunikationsmöglichkeit bei Stufe 2 sehr belastend für Angehörige</a:t>
            </a:r>
          </a:p>
        </p:txBody>
      </p:sp>
    </p:spTree>
    <p:extLst>
      <p:ext uri="{BB962C8B-B14F-4D97-AF65-F5344CB8AC3E}">
        <p14:creationId xmlns:p14="http://schemas.microsoft.com/office/powerpoint/2010/main" val="305477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err="1"/>
              <a:t>Vorgespräche</a:t>
            </a:r>
            <a:r>
              <a:rPr lang="de-DE" sz="2800" dirty="0"/>
              <a:t> im Team und mit Patienten</a:t>
            </a:r>
          </a:p>
          <a:p>
            <a:r>
              <a:rPr lang="de-DE" sz="2800" dirty="0" err="1"/>
              <a:t>Aufklärungsgespräche</a:t>
            </a:r>
            <a:r>
              <a:rPr lang="de-DE" sz="2800" dirty="0"/>
              <a:t> mit Patienten und je nach Patientenwunsch auch mit </a:t>
            </a:r>
            <a:r>
              <a:rPr lang="de-DE" sz="2800" dirty="0" err="1"/>
              <a:t>Angehörigen</a:t>
            </a:r>
            <a:r>
              <a:rPr lang="de-DE" sz="2800" dirty="0"/>
              <a:t>, ggf. weiteren Bezugs- bzw. Begleitpersonen</a:t>
            </a:r>
          </a:p>
          <a:p>
            <a:r>
              <a:rPr lang="de-DE" sz="2800" dirty="0"/>
              <a:t>Entscheidung treffen und kommunizieren</a:t>
            </a:r>
          </a:p>
          <a:p>
            <a:r>
              <a:rPr lang="de-DE" sz="2800" dirty="0"/>
              <a:t>Gestaltung der Zeit vor der Sedierung: Abschied, Rituale etc.</a:t>
            </a:r>
          </a:p>
          <a:p>
            <a:r>
              <a:rPr lang="de-DE" sz="2800" dirty="0"/>
              <a:t>Beginn, </a:t>
            </a:r>
            <a:r>
              <a:rPr lang="de-DE" sz="2800" dirty="0" err="1"/>
              <a:t>Durchführung</a:t>
            </a:r>
            <a:r>
              <a:rPr lang="de-DE" sz="2800" dirty="0"/>
              <a:t> und Überwachung der Sedierung</a:t>
            </a:r>
          </a:p>
          <a:p>
            <a:r>
              <a:rPr lang="de-DE" sz="2800" dirty="0"/>
              <a:t>Reflexion des Gesamtprozesses.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0180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Ethik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Notwendigkeit zur Selbst- und </a:t>
            </a:r>
            <a:r>
              <a:rPr lang="de-DE" sz="2800" dirty="0" err="1"/>
              <a:t>Fremdeinschätzung</a:t>
            </a:r>
            <a:r>
              <a:rPr lang="de-DE" sz="2800" dirty="0"/>
              <a:t> des Leidens: </a:t>
            </a:r>
            <a:br>
              <a:rPr lang="de-DE" sz="2800" dirty="0"/>
            </a:br>
            <a:r>
              <a:rPr lang="de-DE" sz="2800" dirty="0"/>
              <a:t>Die </a:t>
            </a:r>
            <a:r>
              <a:rPr lang="de-DE" sz="2800" dirty="0" err="1"/>
              <a:t>Einschätzung</a:t>
            </a:r>
            <a:r>
              <a:rPr lang="de-DE" sz="2800" dirty="0"/>
              <a:t> muss im Team erfolgen, aber die Entscheidung wird individuell verantwortet;</a:t>
            </a:r>
            <a:br>
              <a:rPr lang="de-DE" sz="2800" dirty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52794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Ethik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Problem der Zumutung und Zumutbarkeit: </a:t>
            </a:r>
            <a:br>
              <a:rPr lang="de-DE" sz="2800" dirty="0"/>
            </a:br>
            <a:r>
              <a:rPr lang="de-DE" sz="2800" dirty="0"/>
              <a:t>Sedierung darf kein Ersatz </a:t>
            </a:r>
            <a:r>
              <a:rPr lang="de-DE" sz="2800" dirty="0" err="1"/>
              <a:t>für</a:t>
            </a:r>
            <a:r>
              <a:rPr lang="de-DE" sz="2800" dirty="0"/>
              <a:t> fehlende Krankheits- und </a:t>
            </a:r>
            <a:r>
              <a:rPr lang="de-DE" sz="2800" dirty="0" err="1"/>
              <a:t>Leidensbewältigung</a:t>
            </a:r>
            <a:r>
              <a:rPr lang="de-DE" sz="2800" dirty="0"/>
              <a:t> sein.</a:t>
            </a:r>
          </a:p>
          <a:p>
            <a:r>
              <a:rPr lang="de-DE" sz="2800" dirty="0"/>
              <a:t>In welchem Umfang ist Leid zumutbar? Durch die Sedierung </a:t>
            </a:r>
            <a:r>
              <a:rPr lang="de-DE" sz="2800" dirty="0" err="1"/>
              <a:t>können</a:t>
            </a:r>
            <a:r>
              <a:rPr lang="de-DE" sz="2800" dirty="0"/>
              <a:t> sich Zumutungen vom Patienten auf Bezugspersonen, Pflegende und Behandelnde verlagern.</a:t>
            </a:r>
          </a:p>
          <a:p>
            <a:r>
              <a:rPr lang="de-DE" sz="2800" dirty="0"/>
              <a:t>Durch die </a:t>
            </a:r>
            <a:r>
              <a:rPr lang="de-DE" sz="2800" dirty="0" err="1"/>
              <a:t>Unmöglichkeit</a:t>
            </a:r>
            <a:r>
              <a:rPr lang="de-DE" sz="2800" dirty="0"/>
              <a:t> zu kommunizieren, </a:t>
            </a:r>
            <a:r>
              <a:rPr lang="de-DE" sz="2800" dirty="0" err="1"/>
              <a:t>wächst</a:t>
            </a:r>
            <a:r>
              <a:rPr lang="de-DE" sz="2800" dirty="0"/>
              <a:t> die Belastung </a:t>
            </a:r>
            <a:r>
              <a:rPr lang="de-DE" sz="2800" dirty="0" err="1"/>
              <a:t>für</a:t>
            </a:r>
            <a:r>
              <a:rPr lang="de-DE" sz="2800" dirty="0"/>
              <a:t> die Umstehenden mit der Dauer der Sedierung</a:t>
            </a:r>
          </a:p>
        </p:txBody>
      </p:sp>
    </p:spTree>
    <p:extLst>
      <p:ext uri="{BB962C8B-B14F-4D97-AF65-F5344CB8AC3E}">
        <p14:creationId xmlns:p14="http://schemas.microsoft.com/office/powerpoint/2010/main" val="199993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Ethik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Sorge vor Instrumentalisierung</a:t>
            </a:r>
          </a:p>
          <a:p>
            <a:r>
              <a:rPr lang="de-DE" sz="2800" dirty="0"/>
              <a:t>Wird direkt oder indirekt Druck auf den Patienten </a:t>
            </a:r>
            <a:r>
              <a:rPr lang="de-DE" sz="2800" dirty="0" err="1"/>
              <a:t>ausgeübt</a:t>
            </a:r>
            <a:r>
              <a:rPr lang="de-DE" sz="2800" dirty="0"/>
              <a:t>?</a:t>
            </a:r>
          </a:p>
          <a:p>
            <a:r>
              <a:rPr lang="de-DE" sz="2800" dirty="0"/>
              <a:t>Welche Motive des Patienten, der Behandelnden und der </a:t>
            </a:r>
            <a:r>
              <a:rPr lang="de-DE" sz="2800" dirty="0" err="1"/>
              <a:t>Angehörigen</a:t>
            </a:r>
            <a:r>
              <a:rPr lang="de-DE" sz="2800" dirty="0"/>
              <a:t> sind moralisch legitim oder illegitim?</a:t>
            </a:r>
          </a:p>
          <a:p>
            <a:r>
              <a:rPr lang="de-DE" sz="2800" dirty="0"/>
              <a:t>Werden Pflegende oder </a:t>
            </a:r>
            <a:r>
              <a:rPr lang="de-DE" sz="2800" dirty="0" err="1"/>
              <a:t>Ärzte</a:t>
            </a:r>
            <a:r>
              <a:rPr lang="de-DE" sz="2800" dirty="0"/>
              <a:t> durch den Patienten oder durch </a:t>
            </a:r>
            <a:r>
              <a:rPr lang="de-DE" sz="2800" dirty="0" err="1"/>
              <a:t>Angehörige</a:t>
            </a:r>
            <a:r>
              <a:rPr lang="de-DE" sz="2800" dirty="0"/>
              <a:t> instrumentalisiert?</a:t>
            </a:r>
          </a:p>
        </p:txBody>
      </p:sp>
    </p:spTree>
    <p:extLst>
      <p:ext uri="{BB962C8B-B14F-4D97-AF65-F5344CB8AC3E}">
        <p14:creationId xmlns:p14="http://schemas.microsoft.com/office/powerpoint/2010/main" val="38035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Ethik - 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Entscheidung zu Maßnahmen der Sedierung am Lebensende muss eine Balance </a:t>
            </a:r>
            <a:r>
              <a:rPr lang="de-DE" dirty="0" err="1"/>
              <a:t>herbeiführen</a:t>
            </a:r>
            <a:r>
              <a:rPr lang="de-DE" dirty="0"/>
              <a:t>:</a:t>
            </a:r>
          </a:p>
          <a:p>
            <a:r>
              <a:rPr lang="de-DE" dirty="0"/>
              <a:t>Einerseits darf dem Patienten das Aushalten von Krankheit und Leid nicht wie eine „Bestrafung“ aufgelastet werden.</a:t>
            </a:r>
          </a:p>
          <a:p>
            <a:r>
              <a:rPr lang="de-DE" dirty="0"/>
              <a:t>Andererseits darf das Behandlungsteam nicht mit dem Anspruch auf </a:t>
            </a:r>
            <a:r>
              <a:rPr lang="de-DE" dirty="0" err="1"/>
              <a:t>völlige</a:t>
            </a:r>
            <a:r>
              <a:rPr lang="de-DE" dirty="0"/>
              <a:t> Leidensfreiheit </a:t>
            </a:r>
            <a:r>
              <a:rPr lang="de-DE" dirty="0" err="1"/>
              <a:t>überfordert</a:t>
            </a:r>
            <a:r>
              <a:rPr lang="de-DE" dirty="0"/>
              <a:t> werden. </a:t>
            </a:r>
          </a:p>
          <a:p>
            <a:r>
              <a:rPr lang="de-DE" dirty="0"/>
              <a:t>In zunehmendem Maße werden Ärzte mit dem Wunsch bzw. der Forderung nach Sedierung konfrontiert: „Warum kann ich nicht im Schlafe sterben?“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75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6449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e-DE" sz="4400" dirty="0">
                <a:solidFill>
                  <a:schemeClr val="bg1"/>
                </a:solidFill>
                <a:latin typeface="Arial" charset="0"/>
              </a:rPr>
              <a:t>Ich will nicht mehr leben heißt: ich will </a:t>
            </a:r>
            <a:r>
              <a:rPr lang="de-DE" sz="4400" u="sng" dirty="0">
                <a:solidFill>
                  <a:schemeClr val="bg1"/>
                </a:solidFill>
                <a:latin typeface="Arial" charset="0"/>
              </a:rPr>
              <a:t>so</a:t>
            </a:r>
            <a:r>
              <a:rPr lang="de-DE" sz="4400" dirty="0">
                <a:solidFill>
                  <a:schemeClr val="bg1"/>
                </a:solidFill>
                <a:latin typeface="Arial" charset="0"/>
              </a:rPr>
              <a:t> nicht mehr leben!</a:t>
            </a:r>
          </a:p>
          <a:p>
            <a:pPr algn="r"/>
            <a:r>
              <a:rPr lang="de-DE" dirty="0">
                <a:latin typeface="Arial" charset="0"/>
              </a:rPr>
              <a:t>Erich Loewy</a:t>
            </a:r>
          </a:p>
        </p:txBody>
      </p:sp>
      <p:pic>
        <p:nvPicPr>
          <p:cNvPr id="22530" name="Picture 4" descr="j0185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13112" cy="3049587"/>
          </a:xfrm>
          <a:prstGeom prst="rect">
            <a:avLst/>
          </a:prstGeom>
          <a:noFill/>
          <a:ln w="76200">
            <a:solidFill>
              <a:srgbClr val="5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1324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503" y="1"/>
            <a:ext cx="8687222" cy="67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4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70" y="0"/>
            <a:ext cx="843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7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Neitzke</a:t>
            </a:r>
            <a:r>
              <a:rPr lang="de-DE" dirty="0"/>
              <a:t> G, Oehmichen F, </a:t>
            </a:r>
            <a:r>
              <a:rPr lang="de-DE" dirty="0" err="1"/>
              <a:t>Schliep</a:t>
            </a:r>
            <a:r>
              <a:rPr lang="de-DE" dirty="0"/>
              <a:t> HJ, </a:t>
            </a:r>
            <a:r>
              <a:rPr lang="de-DE" dirty="0" err="1"/>
              <a:t>Wördehoff</a:t>
            </a:r>
            <a:r>
              <a:rPr lang="de-DE" dirty="0"/>
              <a:t> D; Sedierung am Lebensende</a:t>
            </a:r>
            <a:br>
              <a:rPr lang="de-DE" dirty="0"/>
            </a:br>
            <a:r>
              <a:rPr lang="de-DE" dirty="0"/>
              <a:t>Empfehlungen der AG Ethik am Lebensende in der Akademie </a:t>
            </a:r>
            <a:r>
              <a:rPr lang="de-DE" dirty="0" err="1"/>
              <a:t>für</a:t>
            </a:r>
            <a:r>
              <a:rPr lang="de-DE" dirty="0"/>
              <a:t> Ethik in der Medizin (AEM)</a:t>
            </a:r>
          </a:p>
          <a:p>
            <a:r>
              <a:rPr lang="it-IT" dirty="0"/>
              <a:t>DOI http://</a:t>
            </a:r>
            <a:r>
              <a:rPr lang="it-IT" dirty="0" err="1"/>
              <a:t>dx.doi.org</a:t>
            </a:r>
            <a:r>
              <a:rPr lang="it-IT" dirty="0"/>
              <a:t>/ 10.1055/s-0030-1248421</a:t>
            </a:r>
            <a:br>
              <a:rPr lang="it-IT" dirty="0"/>
            </a:b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err="1"/>
              <a:t>Palliativmed</a:t>
            </a:r>
            <a:r>
              <a:rPr lang="it-IT" dirty="0"/>
              <a:t> 2010; 11: 112– 122</a:t>
            </a:r>
            <a:br>
              <a:rPr lang="it-IT" dirty="0"/>
            </a:br>
            <a:r>
              <a:rPr lang="it-IT" dirty="0"/>
              <a:t>© Georg </a:t>
            </a:r>
            <a:r>
              <a:rPr lang="it-IT" dirty="0" err="1"/>
              <a:t>Thieme</a:t>
            </a:r>
            <a:r>
              <a:rPr lang="it-IT" dirty="0"/>
              <a:t> </a:t>
            </a:r>
            <a:r>
              <a:rPr lang="it-IT" dirty="0" err="1"/>
              <a:t>Verlag</a:t>
            </a:r>
            <a:r>
              <a:rPr lang="it-IT" dirty="0"/>
              <a:t> KG Stuttgart · New York ·</a:t>
            </a:r>
            <a:br>
              <a:rPr lang="it-IT" dirty="0"/>
            </a:br>
            <a:r>
              <a:rPr lang="it-IT" dirty="0"/>
              <a:t>ISSN 1615-2921; </a:t>
            </a:r>
            <a:r>
              <a:rPr lang="it-IT" dirty="0" err="1"/>
              <a:t>Sedierung</a:t>
            </a:r>
            <a:r>
              <a:rPr lang="it-IT" dirty="0"/>
              <a:t> in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Palliativmedizin</a:t>
            </a:r>
            <a:r>
              <a:rPr lang="it-IT" dirty="0"/>
              <a:t> – Leitlinie1 </a:t>
            </a:r>
            <a:r>
              <a:rPr lang="it-IT" dirty="0" err="1"/>
              <a:t>für</a:t>
            </a:r>
            <a:r>
              <a:rPr lang="it-IT" dirty="0"/>
              <a:t> </a:t>
            </a:r>
            <a:r>
              <a:rPr lang="it-IT" dirty="0" err="1"/>
              <a:t>den</a:t>
            </a:r>
            <a:r>
              <a:rPr lang="it-IT" dirty="0"/>
              <a:t> </a:t>
            </a:r>
            <a:r>
              <a:rPr lang="it-IT" dirty="0" err="1"/>
              <a:t>Einsatz</a:t>
            </a:r>
            <a:r>
              <a:rPr lang="it-IT" dirty="0"/>
              <a:t> </a:t>
            </a:r>
            <a:r>
              <a:rPr lang="it-IT" dirty="0" err="1"/>
              <a:t>sedierender</a:t>
            </a:r>
            <a:r>
              <a:rPr lang="it-IT" dirty="0"/>
              <a:t> </a:t>
            </a:r>
            <a:r>
              <a:rPr lang="it-IT" dirty="0" err="1"/>
              <a:t>Maßnahmen</a:t>
            </a:r>
            <a:r>
              <a:rPr lang="it-IT" dirty="0"/>
              <a:t> in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/>
              <a:t>Palliativversorgung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Association</a:t>
            </a:r>
            <a:r>
              <a:rPr lang="it-IT" dirty="0"/>
              <a:t> for Palliative Care (EAPC) </a:t>
            </a:r>
            <a:r>
              <a:rPr lang="it-IT" dirty="0" err="1"/>
              <a:t>Recommended</a:t>
            </a:r>
            <a:r>
              <a:rPr lang="it-IT" dirty="0"/>
              <a:t> Framework for the Use of </a:t>
            </a:r>
            <a:r>
              <a:rPr lang="it-IT" dirty="0" err="1"/>
              <a:t>Sedation</a:t>
            </a:r>
            <a:r>
              <a:rPr lang="it-IT" dirty="0"/>
              <a:t> in Palliative Care </a:t>
            </a:r>
          </a:p>
          <a:p>
            <a:endParaRPr lang="it-I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2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4753223" cy="7318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Schmerzen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125538"/>
            <a:ext cx="4254500" cy="2527300"/>
          </a:xfrm>
        </p:spPr>
        <p:txBody>
          <a:bodyPr/>
          <a:lstStyle/>
          <a:p>
            <a:pPr>
              <a:buFontTx/>
              <a:buNone/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Seelisch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>Leistungseinbußen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>Verlusterlebnisse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>Ängste</a:t>
            </a:r>
          </a:p>
          <a:p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38675" y="4357688"/>
            <a:ext cx="3965575" cy="2527300"/>
          </a:xfrm>
        </p:spPr>
        <p:txBody>
          <a:bodyPr/>
          <a:lstStyle/>
          <a:p>
            <a:pPr>
              <a:buFontTx/>
              <a:buNone/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Sozial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>Isolierung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>Vereinsamung</a:t>
            </a:r>
          </a:p>
          <a:p>
            <a:r>
              <a:rPr lang="de-DE" dirty="0">
                <a:solidFill>
                  <a:schemeClr val="bg1"/>
                </a:solidFill>
                <a:latin typeface="Arial" charset="0"/>
              </a:rPr>
              <a:t>„sozialer Tod</a:t>
            </a:r>
            <a:r>
              <a:rPr lang="ja-JP" altLang="de-DE" dirty="0">
                <a:solidFill>
                  <a:schemeClr val="bg1"/>
                </a:solidFill>
                <a:latin typeface="Arial" charset="0"/>
              </a:rPr>
              <a:t>“</a:t>
            </a:r>
            <a:endParaRPr lang="de-DE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556" name="Picture 5" descr="j0409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2408237" cy="2879725"/>
          </a:xfrm>
          <a:prstGeom prst="rect">
            <a:avLst/>
          </a:prstGeom>
          <a:noFill/>
          <a:ln w="76200">
            <a:solidFill>
              <a:srgbClr val="5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6" descr="j0185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2516188" cy="3673475"/>
          </a:xfrm>
          <a:prstGeom prst="rect">
            <a:avLst/>
          </a:prstGeom>
          <a:noFill/>
          <a:ln w="76200">
            <a:solidFill>
              <a:srgbClr val="5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3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1778000" y="1989138"/>
            <a:ext cx="5486400" cy="3192462"/>
          </a:xfrm>
          <a:prstGeom prst="rect">
            <a:avLst/>
          </a:prstGeom>
          <a:solidFill>
            <a:srgbClr val="C0C0C0"/>
          </a:solidFill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6000" b="1"/>
              <a:t>Leid</a:t>
            </a:r>
            <a:endParaRPr lang="de-DE" sz="2400"/>
          </a:p>
        </p:txBody>
      </p:sp>
      <p:sp>
        <p:nvSpPr>
          <p:cNvPr id="678915" name="AutoShape 3"/>
          <p:cNvSpPr>
            <a:spLocks noChangeArrowheads="1"/>
          </p:cNvSpPr>
          <p:nvPr/>
        </p:nvSpPr>
        <p:spPr bwMode="auto">
          <a:xfrm>
            <a:off x="971550" y="1844675"/>
            <a:ext cx="1655763" cy="576263"/>
          </a:xfrm>
          <a:prstGeom prst="roundRect">
            <a:avLst>
              <a:gd name="adj" fmla="val 16667"/>
            </a:avLst>
          </a:prstGeom>
          <a:solidFill>
            <a:srgbClr val="FF8000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körperlich</a:t>
            </a:r>
          </a:p>
        </p:txBody>
      </p:sp>
      <p:sp>
        <p:nvSpPr>
          <p:cNvPr id="678916" name="AutoShape 4"/>
          <p:cNvSpPr>
            <a:spLocks noChangeArrowheads="1"/>
          </p:cNvSpPr>
          <p:nvPr/>
        </p:nvSpPr>
        <p:spPr bwMode="auto">
          <a:xfrm>
            <a:off x="971550" y="4724400"/>
            <a:ext cx="1655763" cy="576263"/>
          </a:xfrm>
          <a:prstGeom prst="roundRect">
            <a:avLst>
              <a:gd name="adj" fmla="val 16667"/>
            </a:avLst>
          </a:prstGeom>
          <a:solidFill>
            <a:srgbClr val="FF8000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sozial</a:t>
            </a:r>
          </a:p>
        </p:txBody>
      </p:sp>
      <p:sp>
        <p:nvSpPr>
          <p:cNvPr id="678917" name="AutoShape 5"/>
          <p:cNvSpPr>
            <a:spLocks noChangeArrowheads="1"/>
          </p:cNvSpPr>
          <p:nvPr/>
        </p:nvSpPr>
        <p:spPr bwMode="auto">
          <a:xfrm>
            <a:off x="6372225" y="4724400"/>
            <a:ext cx="1800225" cy="576263"/>
          </a:xfrm>
          <a:prstGeom prst="roundRect">
            <a:avLst>
              <a:gd name="adj" fmla="val 16667"/>
            </a:avLst>
          </a:prstGeom>
          <a:solidFill>
            <a:srgbClr val="FF8000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spirituell</a:t>
            </a:r>
          </a:p>
        </p:txBody>
      </p:sp>
      <p:sp>
        <p:nvSpPr>
          <p:cNvPr id="678918" name="AutoShape 6"/>
          <p:cNvSpPr>
            <a:spLocks noChangeArrowheads="1"/>
          </p:cNvSpPr>
          <p:nvPr/>
        </p:nvSpPr>
        <p:spPr bwMode="auto">
          <a:xfrm>
            <a:off x="6300788" y="1844675"/>
            <a:ext cx="1800225" cy="576263"/>
          </a:xfrm>
          <a:prstGeom prst="roundRect">
            <a:avLst>
              <a:gd name="adj" fmla="val 16667"/>
            </a:avLst>
          </a:prstGeom>
          <a:solidFill>
            <a:srgbClr val="FF8000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psychisch</a:t>
            </a:r>
          </a:p>
        </p:txBody>
      </p:sp>
      <p:sp>
        <p:nvSpPr>
          <p:cNvPr id="678919" name="AutoShape 7"/>
          <p:cNvSpPr>
            <a:spLocks noChangeArrowheads="1"/>
          </p:cNvSpPr>
          <p:nvPr/>
        </p:nvSpPr>
        <p:spPr bwMode="auto">
          <a:xfrm>
            <a:off x="1727200" y="1916113"/>
            <a:ext cx="5676900" cy="41052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6FF37">
                  <a:gamma/>
                  <a:shade val="100000"/>
                  <a:invGamma/>
                </a:srgbClr>
              </a:gs>
              <a:gs pos="50000">
                <a:srgbClr val="96FF37">
                  <a:alpha val="70000"/>
                </a:srgbClr>
              </a:gs>
              <a:gs pos="100000">
                <a:srgbClr val="96FF37">
                  <a:gamma/>
                  <a:shade val="100000"/>
                  <a:invGamma/>
                </a:srgbClr>
              </a:gs>
            </a:gsLst>
            <a:lin ang="5400000" scaled="1"/>
          </a:gradFill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de-DE" sz="1600" b="1">
              <a:cs typeface="+mn-cs"/>
            </a:endParaRPr>
          </a:p>
          <a:p>
            <a:pPr algn="ctr">
              <a:defRPr/>
            </a:pPr>
            <a:r>
              <a:rPr lang="de-DE" sz="4700" b="1" u="sng">
                <a:cs typeface="+mn-cs"/>
              </a:rPr>
              <a:t>Unterstützung</a:t>
            </a:r>
            <a:endParaRPr lang="de-DE" sz="2400">
              <a:cs typeface="+mn-cs"/>
            </a:endParaRPr>
          </a:p>
        </p:txBody>
      </p:sp>
      <p:sp>
        <p:nvSpPr>
          <p:cNvPr id="678920" name="AutoShape 8"/>
          <p:cNvSpPr>
            <a:spLocks noChangeArrowheads="1"/>
          </p:cNvSpPr>
          <p:nvPr/>
        </p:nvSpPr>
        <p:spPr bwMode="auto">
          <a:xfrm>
            <a:off x="3746500" y="1700213"/>
            <a:ext cx="1600200" cy="576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>
                  <a:alpha val="70000"/>
                </a:srgbClr>
              </a:gs>
              <a:gs pos="100000">
                <a:srgbClr val="F8F800"/>
              </a:gs>
            </a:gsLst>
            <a:lin ang="5400000" scaled="1"/>
          </a:gra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Haltung</a:t>
            </a:r>
          </a:p>
        </p:txBody>
      </p:sp>
      <p:sp>
        <p:nvSpPr>
          <p:cNvPr id="678921" name="AutoShape 9"/>
          <p:cNvSpPr>
            <a:spLocks noChangeArrowheads="1"/>
          </p:cNvSpPr>
          <p:nvPr/>
        </p:nvSpPr>
        <p:spPr bwMode="auto">
          <a:xfrm>
            <a:off x="1689100" y="5661025"/>
            <a:ext cx="1600200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>
                  <a:alpha val="70000"/>
                </a:srgbClr>
              </a:gs>
              <a:gs pos="100000">
                <a:srgbClr val="F8F800"/>
              </a:gs>
            </a:gsLst>
            <a:lin ang="5400000" scaled="1"/>
          </a:gra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Wissen</a:t>
            </a:r>
          </a:p>
        </p:txBody>
      </p:sp>
      <p:sp>
        <p:nvSpPr>
          <p:cNvPr id="678922" name="AutoShape 10"/>
          <p:cNvSpPr>
            <a:spLocks noChangeArrowheads="1"/>
          </p:cNvSpPr>
          <p:nvPr/>
        </p:nvSpPr>
        <p:spPr bwMode="auto">
          <a:xfrm>
            <a:off x="5803900" y="5661025"/>
            <a:ext cx="1600200" cy="523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>
                  <a:alpha val="70000"/>
                </a:srgbClr>
              </a:gs>
              <a:gs pos="100000">
                <a:srgbClr val="F8F800"/>
              </a:gs>
            </a:gsLst>
            <a:lin ang="5400000" scaled="1"/>
          </a:gra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Fähigkeiten</a:t>
            </a:r>
          </a:p>
        </p:txBody>
      </p:sp>
      <p:sp>
        <p:nvSpPr>
          <p:cNvPr id="67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528" y="239713"/>
            <a:ext cx="8820472" cy="10287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140000"/>
              </a:lnSpc>
              <a:defRPr/>
            </a:pPr>
            <a: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Was ist Palliative Care? </a:t>
            </a:r>
            <a:br>
              <a:rPr lang="de-DE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(nach </a:t>
            </a:r>
            <a:r>
              <a:rPr lang="de-DE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H.Ewald</a:t>
            </a:r>
            <a:r>
              <a:rPr lang="de-DE" sz="1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709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7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67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animBg="1" autoUpdateAnimBg="0"/>
      <p:bldP spid="678916" grpId="0" animBg="1" autoUpdateAnimBg="0"/>
      <p:bldP spid="678917" grpId="0" animBg="1" autoUpdateAnimBg="0"/>
      <p:bldP spid="678918" grpId="0" animBg="1" autoUpdateAnimBg="0"/>
      <p:bldP spid="678920" grpId="0" animBg="1" autoUpdateAnimBg="0"/>
      <p:bldP spid="678921" grpId="0" animBg="1" autoUpdateAnimBg="0"/>
      <p:bldP spid="6789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Bild 1" descr="IMG_11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03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ng 2"/>
          <p:cNvSpPr/>
          <p:nvPr/>
        </p:nvSpPr>
        <p:spPr bwMode="auto">
          <a:xfrm>
            <a:off x="-757238" y="-1539875"/>
            <a:ext cx="9685338" cy="9648825"/>
          </a:xfrm>
          <a:prstGeom prst="donut">
            <a:avLst>
              <a:gd name="adj" fmla="val 20118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" pitchFamily="18" charset="0"/>
            </a:endParaRPr>
          </a:p>
        </p:txBody>
      </p:sp>
      <p:sp>
        <p:nvSpPr>
          <p:cNvPr id="49156" name="Textfeld 3"/>
          <p:cNvSpPr txBox="1">
            <a:spLocks noChangeArrowheads="1"/>
          </p:cNvSpPr>
          <p:nvPr/>
        </p:nvSpPr>
        <p:spPr bwMode="auto">
          <a:xfrm>
            <a:off x="2124075" y="76517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2000">
                <a:solidFill>
                  <a:srgbClr val="FFF8B5"/>
                </a:solidFill>
                <a:latin typeface="Calibri" charset="0"/>
                <a:cs typeface="Calibri" charset="0"/>
              </a:rPr>
              <a:t>Symptome</a:t>
            </a:r>
          </a:p>
        </p:txBody>
      </p:sp>
      <p:sp>
        <p:nvSpPr>
          <p:cNvPr id="49157" name="Textfeld 4"/>
          <p:cNvSpPr txBox="1">
            <a:spLocks noChangeArrowheads="1"/>
          </p:cNvSpPr>
          <p:nvPr/>
        </p:nvSpPr>
        <p:spPr bwMode="auto">
          <a:xfrm>
            <a:off x="971550" y="2852738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Schlaf-</a:t>
            </a:r>
          </a:p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Losig-</a:t>
            </a:r>
          </a:p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keit</a:t>
            </a:r>
            <a:endParaRPr lang="de-DE" sz="2000">
              <a:solidFill>
                <a:srgbClr val="FFF8B5"/>
              </a:solidFill>
              <a:latin typeface="Calibri" charset="0"/>
              <a:cs typeface="Calibri" charset="0"/>
            </a:endParaRPr>
          </a:p>
        </p:txBody>
      </p:sp>
      <p:sp>
        <p:nvSpPr>
          <p:cNvPr id="49158" name="Textfeld 5"/>
          <p:cNvSpPr txBox="1">
            <a:spLocks noChangeArrowheads="1"/>
          </p:cNvSpPr>
          <p:nvPr/>
        </p:nvSpPr>
        <p:spPr bwMode="auto">
          <a:xfrm>
            <a:off x="1835150" y="472440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Herz-</a:t>
            </a:r>
          </a:p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rasen</a:t>
            </a:r>
          </a:p>
        </p:txBody>
      </p:sp>
      <p:sp>
        <p:nvSpPr>
          <p:cNvPr id="49159" name="Textfeld 6"/>
          <p:cNvSpPr txBox="1">
            <a:spLocks noChangeArrowheads="1"/>
          </p:cNvSpPr>
          <p:nvPr/>
        </p:nvSpPr>
        <p:spPr bwMode="auto">
          <a:xfrm>
            <a:off x="3708400" y="5516563"/>
            <a:ext cx="13684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Schweiß</a:t>
            </a:r>
            <a:r>
              <a:rPr lang="de-DE" sz="2000">
                <a:solidFill>
                  <a:srgbClr val="FFF8B5"/>
                </a:solidFill>
                <a:latin typeface="Calibri" charset="0"/>
                <a:cs typeface="Calibri" charset="0"/>
              </a:rPr>
              <a:t>-</a:t>
            </a:r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ausbruch</a:t>
            </a:r>
            <a:endParaRPr lang="de-DE" sz="2000">
              <a:solidFill>
                <a:srgbClr val="FFF8B5"/>
              </a:solidFill>
              <a:latin typeface="Calibri" charset="0"/>
              <a:cs typeface="Calibri" charset="0"/>
            </a:endParaRPr>
          </a:p>
        </p:txBody>
      </p:sp>
      <p:sp>
        <p:nvSpPr>
          <p:cNvPr id="49160" name="Textfeld 7"/>
          <p:cNvSpPr txBox="1">
            <a:spLocks noChangeArrowheads="1"/>
          </p:cNvSpPr>
          <p:nvPr/>
        </p:nvSpPr>
        <p:spPr bwMode="auto">
          <a:xfrm>
            <a:off x="5508625" y="4521200"/>
            <a:ext cx="10795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Panik</a:t>
            </a:r>
            <a:r>
              <a:rPr lang="de-DE" sz="2000">
                <a:solidFill>
                  <a:srgbClr val="FFF8B5"/>
                </a:solidFill>
                <a:latin typeface="Calibri" charset="0"/>
                <a:cs typeface="Calibri" charset="0"/>
              </a:rPr>
              <a:t>-</a:t>
            </a:r>
          </a:p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attacke</a:t>
            </a:r>
            <a:endParaRPr lang="de-DE">
              <a:solidFill>
                <a:srgbClr val="FFF8B5"/>
              </a:solidFill>
              <a:latin typeface="Calibri" charset="0"/>
              <a:cs typeface="Calibri" charset="0"/>
            </a:endParaRPr>
          </a:p>
        </p:txBody>
      </p:sp>
      <p:sp>
        <p:nvSpPr>
          <p:cNvPr id="49161" name="Textfeld 8"/>
          <p:cNvSpPr txBox="1">
            <a:spLocks noChangeArrowheads="1"/>
          </p:cNvSpPr>
          <p:nvPr/>
        </p:nvSpPr>
        <p:spPr bwMode="auto">
          <a:xfrm>
            <a:off x="6227763" y="2997200"/>
            <a:ext cx="93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Durch-fall</a:t>
            </a:r>
            <a:endParaRPr lang="de-DE" sz="2400">
              <a:solidFill>
                <a:srgbClr val="FFF8B5"/>
              </a:solidFill>
              <a:latin typeface="Calibri" charset="0"/>
              <a:cs typeface="Calibri" charset="0"/>
            </a:endParaRPr>
          </a:p>
        </p:txBody>
      </p:sp>
      <p:sp>
        <p:nvSpPr>
          <p:cNvPr id="49162" name="Textfeld 9"/>
          <p:cNvSpPr txBox="1">
            <a:spLocks noChangeArrowheads="1"/>
          </p:cNvSpPr>
          <p:nvPr/>
        </p:nvSpPr>
        <p:spPr bwMode="auto">
          <a:xfrm>
            <a:off x="2700338" y="1373188"/>
            <a:ext cx="1008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2400">
                <a:solidFill>
                  <a:srgbClr val="FF0000"/>
                </a:solidFill>
                <a:latin typeface="Calibri" charset="0"/>
                <a:cs typeface="Calibri" charset="0"/>
              </a:rPr>
              <a:t>Angst</a:t>
            </a:r>
          </a:p>
        </p:txBody>
      </p:sp>
      <p:sp>
        <p:nvSpPr>
          <p:cNvPr id="49163" name="Textfeld 10"/>
          <p:cNvSpPr txBox="1">
            <a:spLocks noChangeArrowheads="1"/>
          </p:cNvSpPr>
          <p:nvPr/>
        </p:nvSpPr>
        <p:spPr bwMode="auto">
          <a:xfrm>
            <a:off x="2843213" y="4468813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Schuld</a:t>
            </a:r>
          </a:p>
        </p:txBody>
      </p:sp>
      <p:sp>
        <p:nvSpPr>
          <p:cNvPr id="49164" name="Textfeld 11"/>
          <p:cNvSpPr txBox="1">
            <a:spLocks noChangeArrowheads="1"/>
          </p:cNvSpPr>
          <p:nvPr/>
        </p:nvSpPr>
        <p:spPr bwMode="auto">
          <a:xfrm>
            <a:off x="2051050" y="3644900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Scham</a:t>
            </a:r>
          </a:p>
        </p:txBody>
      </p:sp>
      <p:sp>
        <p:nvSpPr>
          <p:cNvPr id="49165" name="Textfeld 12"/>
          <p:cNvSpPr txBox="1">
            <a:spLocks noChangeArrowheads="1"/>
          </p:cNvSpPr>
          <p:nvPr/>
        </p:nvSpPr>
        <p:spPr bwMode="auto">
          <a:xfrm>
            <a:off x="4211638" y="461327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Trauer</a:t>
            </a:r>
          </a:p>
        </p:txBody>
      </p:sp>
      <p:sp>
        <p:nvSpPr>
          <p:cNvPr id="49166" name="Textfeld 13"/>
          <p:cNvSpPr txBox="1">
            <a:spLocks noChangeArrowheads="1"/>
          </p:cNvSpPr>
          <p:nvPr/>
        </p:nvSpPr>
        <p:spPr bwMode="auto">
          <a:xfrm>
            <a:off x="1763713" y="2276475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Hilflosig-</a:t>
            </a:r>
            <a:b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keit</a:t>
            </a:r>
          </a:p>
        </p:txBody>
      </p:sp>
      <p:sp>
        <p:nvSpPr>
          <p:cNvPr id="49167" name="Textfeld 14"/>
          <p:cNvSpPr txBox="1">
            <a:spLocks noChangeArrowheads="1"/>
          </p:cNvSpPr>
          <p:nvPr/>
        </p:nvSpPr>
        <p:spPr bwMode="auto">
          <a:xfrm>
            <a:off x="4356100" y="1341438"/>
            <a:ext cx="100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2400">
                <a:solidFill>
                  <a:srgbClr val="FF0000"/>
                </a:solidFill>
                <a:latin typeface="Calibri" charset="0"/>
                <a:cs typeface="Calibri" charset="0"/>
              </a:rPr>
              <a:t>WUT</a:t>
            </a:r>
          </a:p>
        </p:txBody>
      </p:sp>
      <p:sp>
        <p:nvSpPr>
          <p:cNvPr id="49168" name="Textfeld 15"/>
          <p:cNvSpPr txBox="1">
            <a:spLocks noChangeArrowheads="1"/>
          </p:cNvSpPr>
          <p:nvPr/>
        </p:nvSpPr>
        <p:spPr bwMode="auto">
          <a:xfrm>
            <a:off x="4932363" y="36449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Verloren-heit</a:t>
            </a:r>
          </a:p>
        </p:txBody>
      </p:sp>
      <p:sp>
        <p:nvSpPr>
          <p:cNvPr id="49169" name="Textfeld 16"/>
          <p:cNvSpPr txBox="1">
            <a:spLocks noChangeArrowheads="1"/>
          </p:cNvSpPr>
          <p:nvPr/>
        </p:nvSpPr>
        <p:spPr bwMode="auto">
          <a:xfrm>
            <a:off x="5076825" y="2276475"/>
            <a:ext cx="115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Einsam-</a:t>
            </a:r>
            <a:b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</a:br>
            <a:r>
              <a:rPr lang="de-DE" sz="2000">
                <a:solidFill>
                  <a:srgbClr val="FF0000"/>
                </a:solidFill>
                <a:latin typeface="Calibri" charset="0"/>
                <a:cs typeface="Calibri" charset="0"/>
              </a:rPr>
              <a:t>keit</a:t>
            </a:r>
          </a:p>
        </p:txBody>
      </p:sp>
      <p:sp>
        <p:nvSpPr>
          <p:cNvPr id="49170" name="Textfeld 17"/>
          <p:cNvSpPr txBox="1">
            <a:spLocks noChangeArrowheads="1"/>
          </p:cNvSpPr>
          <p:nvPr/>
        </p:nvSpPr>
        <p:spPr bwMode="auto">
          <a:xfrm>
            <a:off x="3708400" y="2565400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Sein</a:t>
            </a:r>
          </a:p>
        </p:txBody>
      </p:sp>
      <p:sp>
        <p:nvSpPr>
          <p:cNvPr id="49171" name="Textfeld 18"/>
          <p:cNvSpPr txBox="1">
            <a:spLocks noChangeArrowheads="1"/>
          </p:cNvSpPr>
          <p:nvPr/>
        </p:nvSpPr>
        <p:spPr bwMode="auto">
          <a:xfrm>
            <a:off x="3059113" y="3500438"/>
            <a:ext cx="1944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Trauer um nicht gelebtes Leben</a:t>
            </a:r>
          </a:p>
        </p:txBody>
      </p:sp>
      <p:sp>
        <p:nvSpPr>
          <p:cNvPr id="49172" name="Textfeld 19"/>
          <p:cNvSpPr txBox="1">
            <a:spLocks noChangeArrowheads="1"/>
          </p:cNvSpPr>
          <p:nvPr/>
        </p:nvSpPr>
        <p:spPr bwMode="auto">
          <a:xfrm>
            <a:off x="3059113" y="2195572"/>
            <a:ext cx="1873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Tiefer Schmerz</a:t>
            </a:r>
          </a:p>
        </p:txBody>
      </p:sp>
      <p:sp>
        <p:nvSpPr>
          <p:cNvPr id="49173" name="Textfeld 20"/>
          <p:cNvSpPr txBox="1">
            <a:spLocks noChangeArrowheads="1"/>
          </p:cNvSpPr>
          <p:nvPr/>
        </p:nvSpPr>
        <p:spPr bwMode="auto">
          <a:xfrm>
            <a:off x="3131890" y="2924175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Seele</a:t>
            </a:r>
          </a:p>
        </p:txBody>
      </p:sp>
      <p:sp>
        <p:nvSpPr>
          <p:cNvPr id="49174" name="Textfeld 21"/>
          <p:cNvSpPr txBox="1">
            <a:spLocks noChangeArrowheads="1"/>
          </p:cNvSpPr>
          <p:nvPr/>
        </p:nvSpPr>
        <p:spPr bwMode="auto">
          <a:xfrm>
            <a:off x="3923928" y="3028950"/>
            <a:ext cx="100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Sinn</a:t>
            </a:r>
          </a:p>
        </p:txBody>
      </p:sp>
      <p:sp>
        <p:nvSpPr>
          <p:cNvPr id="49175" name="Textfeld 22"/>
          <p:cNvSpPr txBox="1">
            <a:spLocks noChangeArrowheads="1"/>
          </p:cNvSpPr>
          <p:nvPr/>
        </p:nvSpPr>
        <p:spPr bwMode="auto">
          <a:xfrm>
            <a:off x="5364163" y="836613"/>
            <a:ext cx="936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Hoher</a:t>
            </a:r>
          </a:p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Blut-</a:t>
            </a:r>
          </a:p>
          <a:p>
            <a:pPr algn="ctr"/>
            <a:r>
              <a:rPr lang="de-DE" sz="1800">
                <a:solidFill>
                  <a:srgbClr val="FFF8B5"/>
                </a:solidFill>
                <a:latin typeface="Calibri" charset="0"/>
                <a:cs typeface="Calibri" charset="0"/>
              </a:rPr>
              <a:t>druck</a:t>
            </a:r>
          </a:p>
        </p:txBody>
      </p:sp>
    </p:spTree>
    <p:extLst>
      <p:ext uri="{BB962C8B-B14F-4D97-AF65-F5344CB8AC3E}">
        <p14:creationId xmlns:p14="http://schemas.microsoft.com/office/powerpoint/2010/main" val="323331706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>
            <a:extLst>
              <a:ext uri="{FF2B5EF4-FFF2-40B4-BE49-F238E27FC236}">
                <a16:creationId xmlns:a16="http://schemas.microsoft.com/office/drawing/2014/main" id="{54123690-2311-1498-8AD3-1C3BBC07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0648"/>
            <a:ext cx="8367713" cy="1060450"/>
          </a:xfrm>
        </p:spPr>
        <p:txBody>
          <a:bodyPr/>
          <a:lstStyle/>
          <a:p>
            <a:r>
              <a:rPr lang="de-DE" altLang="de-DE" sz="2000" dirty="0">
                <a:ea typeface="ＭＳ Ｐゴシック" panose="020B0600070205080204" pitchFamily="34" charset="-128"/>
              </a:rPr>
              <a:t>Prof. Dr. Andreas Kruse, </a:t>
            </a:r>
            <a:br>
              <a:rPr lang="de-DE" altLang="de-DE" sz="2000" dirty="0">
                <a:ea typeface="ＭＳ Ｐゴシック" panose="020B0600070205080204" pitchFamily="34" charset="-128"/>
              </a:rPr>
            </a:br>
            <a:r>
              <a:rPr lang="de-DE" altLang="de-DE" sz="2000" b="0" dirty="0">
                <a:ea typeface="ＭＳ Ｐゴシック" panose="020B0600070205080204" pitchFamily="34" charset="-128"/>
              </a:rPr>
              <a:t>Direktor des Instituts </a:t>
            </a:r>
            <a:r>
              <a:rPr lang="de-DE" altLang="de-DE" sz="2000" b="0" dirty="0" err="1">
                <a:ea typeface="ＭＳ Ｐゴシック" panose="020B0600070205080204" pitchFamily="34" charset="-128"/>
              </a:rPr>
              <a:t>für</a:t>
            </a:r>
            <a:r>
              <a:rPr lang="de-DE" altLang="de-DE" sz="2000" b="0" dirty="0">
                <a:ea typeface="ＭＳ Ｐゴシック" panose="020B0600070205080204" pitchFamily="34" charset="-128"/>
              </a:rPr>
              <a:t> Gerontologie, Uni Heidelberg. </a:t>
            </a:r>
            <a:br>
              <a:rPr lang="de-DE" altLang="de-DE" sz="2000" b="0" dirty="0">
                <a:ea typeface="ＭＳ Ｐゴシック" panose="020B0600070205080204" pitchFamily="34" charset="-128"/>
              </a:rPr>
            </a:br>
            <a:endParaRPr lang="de-DE" altLang="de-DE" sz="2000" b="0" dirty="0">
              <a:ea typeface="ＭＳ Ｐゴシック" panose="020B0600070205080204" pitchFamily="34" charset="-128"/>
            </a:endParaRPr>
          </a:p>
        </p:txBody>
      </p:sp>
      <p:sp>
        <p:nvSpPr>
          <p:cNvPr id="21506" name="Inhaltsplatzhalter 2">
            <a:extLst>
              <a:ext uri="{FF2B5EF4-FFF2-40B4-BE49-F238E27FC236}">
                <a16:creationId xmlns:a16="http://schemas.microsoft.com/office/drawing/2014/main" id="{EA62E72A-438D-8B54-71AE-DD945B21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8367712" cy="4114800"/>
          </a:xfrm>
        </p:spPr>
        <p:txBody>
          <a:bodyPr/>
          <a:lstStyle/>
          <a:p>
            <a:r>
              <a:rPr lang="de-DE" altLang="de-DE">
                <a:ea typeface="ＭＳ Ｐゴシック" panose="020B0600070205080204" pitchFamily="34" charset="-128"/>
              </a:rPr>
              <a:t>Der Tod ist die größte vorstellbare negative Anerkennung unserer Existenz</a:t>
            </a:r>
          </a:p>
          <a:p>
            <a:r>
              <a:rPr lang="de-DE" altLang="de-DE">
                <a:ea typeface="ＭＳ Ｐゴシック" panose="020B0600070205080204" pitchFamily="34" charset="-128"/>
              </a:rPr>
              <a:t>Die Tatsache sterben zu müssen bleibt unerträglich. </a:t>
            </a:r>
          </a:p>
          <a:p>
            <a:r>
              <a:rPr lang="de-DE" altLang="de-DE">
                <a:ea typeface="ＭＳ Ｐゴシック" panose="020B0600070205080204" pitchFamily="34" charset="-128"/>
              </a:rPr>
              <a:t>Der herannahende Tod aktiviert unsere Biografie, vor allem unsere Verletzungen</a:t>
            </a:r>
          </a:p>
          <a:p>
            <a:r>
              <a:rPr lang="de-DE" altLang="de-DE">
                <a:ea typeface="ＭＳ Ｐゴシック" panose="020B0600070205080204" pitchFamily="34" charset="-128"/>
              </a:rPr>
              <a:t>Ringen, dieser größten Verletzung </a:t>
            </a:r>
            <a:r>
              <a:rPr lang="de-DE" altLang="de-DE" b="1">
                <a:ea typeface="ＭＳ Ｐゴシック" panose="020B0600070205080204" pitchFamily="34" charset="-128"/>
              </a:rPr>
              <a:t>„nicht mehr zu sein“ </a:t>
            </a:r>
            <a:r>
              <a:rPr lang="de-DE" altLang="de-DE">
                <a:ea typeface="ＭＳ Ｐゴシック" panose="020B0600070205080204" pitchFamily="34" charset="-128"/>
              </a:rPr>
              <a:t>zu begegnen. </a:t>
            </a:r>
          </a:p>
          <a:p>
            <a:r>
              <a:rPr lang="de-DE" altLang="de-DE">
                <a:ea typeface="ＭＳ Ｐゴシック" panose="020B0600070205080204" pitchFamily="34" charset="-128"/>
              </a:rPr>
              <a:t>Gleichzeitig werden unsere Ressourcen aktiviert</a:t>
            </a:r>
          </a:p>
          <a:p>
            <a:r>
              <a:rPr lang="de-DE" altLang="de-DE">
                <a:ea typeface="ＭＳ Ｐゴシック" panose="020B0600070205080204" pitchFamily="34" charset="-128"/>
              </a:rPr>
              <a:t>„Was bleibt von meinem Leben?“ wird zur zentralen Frage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>
            <a:extLst>
              <a:ext uri="{FF2B5EF4-FFF2-40B4-BE49-F238E27FC236}">
                <a16:creationId xmlns:a16="http://schemas.microsoft.com/office/drawing/2014/main" id="{D05875E2-4285-A48A-46D3-E3BB1056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0648"/>
            <a:ext cx="8367713" cy="1131887"/>
          </a:xfrm>
        </p:spPr>
        <p:txBody>
          <a:bodyPr/>
          <a:lstStyle/>
          <a:p>
            <a:r>
              <a:rPr lang="de-DE" altLang="de-DE" sz="2000" dirty="0">
                <a:ea typeface="ＭＳ Ｐゴシック" panose="020B0600070205080204" pitchFamily="34" charset="-128"/>
              </a:rPr>
              <a:t>Prof. Dr. Andreas Kruse, </a:t>
            </a:r>
            <a:br>
              <a:rPr lang="de-DE" altLang="de-DE" sz="2000" dirty="0">
                <a:ea typeface="ＭＳ Ｐゴシック" panose="020B0600070205080204" pitchFamily="34" charset="-128"/>
              </a:rPr>
            </a:br>
            <a:r>
              <a:rPr lang="de-DE" altLang="de-DE" sz="2000" b="0" dirty="0">
                <a:ea typeface="ＭＳ Ｐゴシック" panose="020B0600070205080204" pitchFamily="34" charset="-128"/>
              </a:rPr>
              <a:t>Direktor des Instituts </a:t>
            </a:r>
            <a:r>
              <a:rPr lang="de-DE" altLang="de-DE" sz="2000" b="0" dirty="0" err="1">
                <a:ea typeface="ＭＳ Ｐゴシック" panose="020B0600070205080204" pitchFamily="34" charset="-128"/>
              </a:rPr>
              <a:t>für</a:t>
            </a:r>
            <a:r>
              <a:rPr lang="de-DE" altLang="de-DE" sz="2000" b="0" dirty="0">
                <a:ea typeface="ＭＳ Ｐゴシック" panose="020B0600070205080204" pitchFamily="34" charset="-128"/>
              </a:rPr>
              <a:t> Gerontologie, Uni Heidelberg. </a:t>
            </a:r>
            <a:br>
              <a:rPr lang="de-DE" altLang="de-DE" sz="2000" b="0" dirty="0">
                <a:ea typeface="ＭＳ Ｐゴシック" panose="020B0600070205080204" pitchFamily="34" charset="-128"/>
              </a:rPr>
            </a:br>
            <a:endParaRPr lang="de-DE" altLang="de-DE" sz="2000" b="0" dirty="0">
              <a:ea typeface="ＭＳ Ｐゴシック" panose="020B0600070205080204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BEFDDD-01FC-E492-7371-56688AA1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Palliative Care schafft die Voraussetzung und den Raum damit sich Menschen diesem geistigen und psychischen Prozess stellen können. </a:t>
            </a:r>
          </a:p>
          <a:p>
            <a:pPr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Menschen führen uns „hinter ihre eigene Welt“</a:t>
            </a:r>
          </a:p>
          <a:p>
            <a:pPr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Menschen finden Vertrauen und lassen uns an ihrem Innersten teilhaben</a:t>
            </a:r>
          </a:p>
          <a:p>
            <a:pPr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Menschen stellen sich ohne Scham und Schuld ihren inneren Abgründen</a:t>
            </a:r>
          </a:p>
          <a:p>
            <a:pPr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Menschen finden Versöhnung mit sich selbst, erfahren Liebe,  finden Frieden</a:t>
            </a:r>
          </a:p>
          <a:p>
            <a:pPr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Begleitung wird zu einem „heiligen“ Moment. </a:t>
            </a:r>
          </a:p>
          <a:p>
            <a:pPr>
              <a:lnSpc>
                <a:spcPct val="90000"/>
              </a:lnSpc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Palliative Sedierung</a:t>
            </a:r>
          </a:p>
          <a:p>
            <a:r>
              <a:rPr lang="de-DE" sz="3200" dirty="0"/>
              <a:t>Ärztlich assistierter Suizid</a:t>
            </a:r>
          </a:p>
          <a:p>
            <a:r>
              <a:rPr lang="de-DE" sz="3200" dirty="0" err="1"/>
              <a:t>Tötung</a:t>
            </a:r>
            <a:r>
              <a:rPr lang="de-DE" sz="3200" dirty="0"/>
              <a:t> auf Verlangen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D97F-83A4-5547-9F01-86AD475280E6}" type="datetime1">
              <a:rPr lang="de-DE" smtClean="0"/>
              <a:t>24.01.25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74D4-9769-4A0C-8A1D-61D58DD14375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226749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F9678C3122644CB73F3B02B494A8DF" ma:contentTypeVersion="15" ma:contentTypeDescription="Ein neues Dokument erstellen." ma:contentTypeScope="" ma:versionID="d1f9469b599b00a525d1f4b15342de42">
  <xsd:schema xmlns:xsd="http://www.w3.org/2001/XMLSchema" xmlns:xs="http://www.w3.org/2001/XMLSchema" xmlns:p="http://schemas.microsoft.com/office/2006/metadata/properties" xmlns:ns2="1bae1a00-8386-4f67-9c27-ef5b7bf3cc8c" xmlns:ns3="70a42f95-1489-487f-8f05-0f500566b06b" targetNamespace="http://schemas.microsoft.com/office/2006/metadata/properties" ma:root="true" ma:fieldsID="e52a505f31e095c719597dd00a7f14dd" ns2:_="" ns3:_="">
    <xsd:import namespace="1bae1a00-8386-4f67-9c27-ef5b7bf3cc8c"/>
    <xsd:import namespace="70a42f95-1489-487f-8f05-0f500566b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e1a00-8386-4f67-9c27-ef5b7bf3c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966b43f2-8626-44e0-95f9-6019ac3ffa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42f95-1489-487f-8f05-0f500566b06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105366-7dba-4305-9a49-561772e44f2a}" ma:internalName="TaxCatchAll" ma:showField="CatchAllData" ma:web="70a42f95-1489-487f-8f05-0f500566b0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a42f95-1489-487f-8f05-0f500566b06b" xsi:nil="true"/>
    <lcf76f155ced4ddcb4097134ff3c332f xmlns="1bae1a00-8386-4f67-9c27-ef5b7bf3cc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AA72A-6B1E-4379-9D21-95856691A01F}"/>
</file>

<file path=customXml/itemProps2.xml><?xml version="1.0" encoding="utf-8"?>
<ds:datastoreItem xmlns:ds="http://schemas.openxmlformats.org/officeDocument/2006/customXml" ds:itemID="{ADE6CC5B-11A7-4F76-B745-5043113008BB}"/>
</file>

<file path=customXml/itemProps3.xml><?xml version="1.0" encoding="utf-8"?>
<ds:datastoreItem xmlns:ds="http://schemas.openxmlformats.org/officeDocument/2006/customXml" ds:itemID="{04DB2504-8E0E-4FF0-853F-C104E2C7CE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1171</Words>
  <Application>Microsoft Macintosh PowerPoint</Application>
  <PresentationFormat>Bildschirmpräsentation (4:3)</PresentationFormat>
  <Paragraphs>165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Tahoma</vt:lpstr>
      <vt:lpstr>Times</vt:lpstr>
      <vt:lpstr>Larissa-Design</vt:lpstr>
      <vt:lpstr>Am Ende einfach einschlafen? Wunsch und Wirklichkeit von palliativer Sedierung</vt:lpstr>
      <vt:lpstr>PowerPoint-Präsentation</vt:lpstr>
      <vt:lpstr>PowerPoint-Präsentation</vt:lpstr>
      <vt:lpstr>Schmerzen</vt:lpstr>
      <vt:lpstr>Was ist Palliative Care?  (nach H.Ewald)</vt:lpstr>
      <vt:lpstr>PowerPoint-Präsentation</vt:lpstr>
      <vt:lpstr>Prof. Dr. Andreas Kruse,  Direktor des Instituts für Gerontologie, Uni Heidelberg.  </vt:lpstr>
      <vt:lpstr>Prof. Dr. Andreas Kruse,  Direktor des Instituts für Gerontologie, Uni Heidelberg.  </vt:lpstr>
      <vt:lpstr>Begriffsklärung</vt:lpstr>
      <vt:lpstr>Definition</vt:lpstr>
      <vt:lpstr>Sedierung - Indikation allgemein</vt:lpstr>
      <vt:lpstr>Indikation (palliativmedizinisch) I</vt:lpstr>
      <vt:lpstr>Indikation (palliativmedizinisch) II</vt:lpstr>
      <vt:lpstr>PowerPoint-Präsentation</vt:lpstr>
      <vt:lpstr>PowerPoint-Präsentation</vt:lpstr>
      <vt:lpstr>PowerPoint-Präsentation</vt:lpstr>
      <vt:lpstr>Voraussetzung</vt:lpstr>
      <vt:lpstr>Durchführung</vt:lpstr>
      <vt:lpstr>Formen I</vt:lpstr>
      <vt:lpstr>Formen II</vt:lpstr>
      <vt:lpstr>Begleitende Therapien</vt:lpstr>
      <vt:lpstr>Durchführung</vt:lpstr>
      <vt:lpstr>Durchführung-Medikamente</vt:lpstr>
      <vt:lpstr>Psychosoziale Begleitung</vt:lpstr>
      <vt:lpstr>Zusammenfassung</vt:lpstr>
      <vt:lpstr>Ethik I</vt:lpstr>
      <vt:lpstr>Ethik II</vt:lpstr>
      <vt:lpstr>Ethik III</vt:lpstr>
      <vt:lpstr>Ethik - Ausblick</vt:lpstr>
      <vt:lpstr>PowerPoint-Präsentation</vt:lpstr>
      <vt:lpstr>PowerPoint-Präsentation</vt:lpstr>
      <vt:lpstr>Literatur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Stefanie Rall</dc:creator>
  <cp:keywords/>
  <dc:description/>
  <cp:lastModifiedBy>Josef Hell</cp:lastModifiedBy>
  <cp:revision>32</cp:revision>
  <dcterms:created xsi:type="dcterms:W3CDTF">2017-02-02T10:58:19Z</dcterms:created>
  <dcterms:modified xsi:type="dcterms:W3CDTF">2025-01-24T09:44:29Z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0x0101000DF9678C3122644CB73F3B02B494A8DF</vt:lpwstr>
  </property>
</Properties>
</file>